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58" r:id="rId5"/>
    <p:sldId id="260" r:id="rId6"/>
    <p:sldId id="261" r:id="rId7"/>
    <p:sldId id="262" r:id="rId8"/>
    <p:sldId id="268" r:id="rId9"/>
    <p:sldId id="272" r:id="rId10"/>
    <p:sldId id="275" r:id="rId11"/>
    <p:sldId id="273"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08A099-F480-4832-AA1B-6053935B32A5}"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8A099-F480-4832-AA1B-6053935B32A5}"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8A099-F480-4832-AA1B-6053935B32A5}"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E08A099-F480-4832-AA1B-6053935B32A5}"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8A099-F480-4832-AA1B-6053935B32A5}"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08A099-F480-4832-AA1B-6053935B32A5}"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08A099-F480-4832-AA1B-6053935B32A5}" type="datetimeFigureOut">
              <a:rPr lang="en-US" smtClean="0"/>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08A099-F480-4832-AA1B-6053935B32A5}" type="datetimeFigureOut">
              <a:rPr lang="en-US" smtClean="0"/>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8A099-F480-4832-AA1B-6053935B32A5}" type="datetimeFigureOut">
              <a:rPr lang="en-US" smtClean="0"/>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8A099-F480-4832-AA1B-6053935B32A5}"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8A04F-D376-4440-8318-87D4352C84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08A099-F480-4832-AA1B-6053935B32A5}"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8A04F-D376-4440-8318-87D4352C842F}"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2E08A099-F480-4832-AA1B-6053935B32A5}" type="datetimeFigureOut">
              <a:rPr lang="en-US" smtClean="0"/>
              <a:t>7/18/2014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7B8A04F-D376-4440-8318-87D4352C842F}"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digitalfootprintimu.weebly.com/assess-yourself.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nimoto.com/play/rzq3ZormfswxXaXV49e51Q" TargetMode="External"/><Relationship Id="rId2" Type="http://schemas.openxmlformats.org/officeDocument/2006/relationships/hyperlink" Target="http://www.animot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deviantart.com/" TargetMode="External"/><Relationship Id="rId2" Type="http://schemas.openxmlformats.org/officeDocument/2006/relationships/hyperlink" Target="http://www.facebook.com/"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5310" y="2895600"/>
            <a:ext cx="7117180" cy="1470025"/>
          </a:xfrm>
        </p:spPr>
        <p:txBody>
          <a:bodyPr/>
          <a:lstStyle/>
          <a:p>
            <a:r>
              <a:rPr lang="en-US" dirty="0" smtClean="0"/>
              <a:t>Unit 1: Oops! I Broadcast it on the Network</a:t>
            </a:r>
            <a:endParaRPr lang="en-US" dirty="0"/>
          </a:p>
        </p:txBody>
      </p:sp>
      <p:sp>
        <p:nvSpPr>
          <p:cNvPr id="3" name="Subtitle 2"/>
          <p:cNvSpPr>
            <a:spLocks noGrp="1"/>
          </p:cNvSpPr>
          <p:nvPr>
            <p:ph type="subTitle" idx="1"/>
          </p:nvPr>
        </p:nvSpPr>
        <p:spPr>
          <a:xfrm>
            <a:off x="1009442" y="4419600"/>
            <a:ext cx="7117180" cy="2286000"/>
          </a:xfrm>
        </p:spPr>
        <p:txBody>
          <a:bodyPr>
            <a:normAutofit fontScale="92500" lnSpcReduction="20000"/>
          </a:bodyPr>
          <a:lstStyle/>
          <a:p>
            <a:pPr marL="457200" indent="-457200">
              <a:buFont typeface="+mj-lt"/>
              <a:buAutoNum type="arabicPeriod"/>
            </a:pPr>
            <a:r>
              <a:rPr lang="en-US" dirty="0" smtClean="0"/>
              <a:t>Intro: Sharing Online</a:t>
            </a:r>
          </a:p>
          <a:p>
            <a:pPr marL="457200" indent="-457200">
              <a:buFont typeface="+mj-lt"/>
              <a:buAutoNum type="arabicPeriod"/>
            </a:pPr>
            <a:r>
              <a:rPr lang="en-US" dirty="0" smtClean="0"/>
              <a:t>Teach 1: </a:t>
            </a:r>
            <a:r>
              <a:rPr lang="en-US" dirty="0"/>
              <a:t>Explore the Benefits of </a:t>
            </a:r>
            <a:r>
              <a:rPr lang="en-US" dirty="0" smtClean="0"/>
              <a:t>Sharing</a:t>
            </a:r>
          </a:p>
          <a:p>
            <a:pPr marL="457200" indent="-457200">
              <a:buFont typeface="+mj-lt"/>
              <a:buAutoNum type="arabicPeriod"/>
            </a:pPr>
            <a:r>
              <a:rPr lang="en-US" dirty="0" smtClean="0"/>
              <a:t>Teach 2: </a:t>
            </a:r>
            <a:r>
              <a:rPr lang="en-US" dirty="0"/>
              <a:t>Examine the Risks of </a:t>
            </a:r>
            <a:r>
              <a:rPr lang="en-US" dirty="0" smtClean="0"/>
              <a:t>Over-sharing</a:t>
            </a:r>
          </a:p>
          <a:p>
            <a:pPr marL="457200" indent="-457200">
              <a:buFont typeface="+mj-lt"/>
              <a:buAutoNum type="arabicPeriod"/>
            </a:pPr>
            <a:r>
              <a:rPr lang="en-US" dirty="0" smtClean="0"/>
              <a:t>Wrap-Up</a:t>
            </a:r>
          </a:p>
          <a:p>
            <a:pPr marL="457200" indent="-457200">
              <a:buFont typeface="+mj-lt"/>
              <a:buAutoNum type="arabicPeriod"/>
            </a:pPr>
            <a:r>
              <a:rPr lang="en-US" dirty="0" smtClean="0"/>
              <a:t>Assessment</a:t>
            </a:r>
          </a:p>
          <a:p>
            <a:pPr marL="457200" indent="-457200">
              <a:buFont typeface="+mj-lt"/>
              <a:buAutoNum type="arabicPeriod"/>
            </a:pPr>
            <a:r>
              <a:rPr lang="en-US" dirty="0" smtClean="0"/>
              <a:t>Extension Activity</a:t>
            </a:r>
            <a:endParaRPr lang="en-US" dirty="0"/>
          </a:p>
          <a:p>
            <a:endParaRPr lang="en-US" dirty="0"/>
          </a:p>
        </p:txBody>
      </p:sp>
      <p:sp>
        <p:nvSpPr>
          <p:cNvPr id="4" name="Rectangle 3"/>
          <p:cNvSpPr/>
          <p:nvPr/>
        </p:nvSpPr>
        <p:spPr>
          <a:xfrm>
            <a:off x="838200" y="228600"/>
            <a:ext cx="7391400" cy="1015663"/>
          </a:xfrm>
          <a:prstGeom prst="rect">
            <a:avLst/>
          </a:prstGeom>
        </p:spPr>
        <p:txBody>
          <a:bodyPr wrap="square">
            <a:spAutoFit/>
          </a:bodyPr>
          <a:lstStyle/>
          <a:p>
            <a:r>
              <a:rPr lang="en-US" sz="1000" b="1" dirty="0"/>
              <a:t>Alignment with Common Core Standards:</a:t>
            </a:r>
            <a:r>
              <a:rPr lang="en-US" sz="1000" dirty="0"/>
              <a:t/>
            </a:r>
            <a:br>
              <a:rPr lang="en-US" sz="1000" dirty="0"/>
            </a:br>
            <a:r>
              <a:rPr lang="en-US" sz="1000" dirty="0"/>
              <a:t>Source: Common Core State Standards Initiative ©2012 </a:t>
            </a:r>
            <a:br>
              <a:rPr lang="en-US" sz="1000" dirty="0"/>
            </a:br>
            <a:r>
              <a:rPr lang="en-US" sz="1000" b="1" dirty="0"/>
              <a:t>grades 9-10:</a:t>
            </a:r>
            <a:r>
              <a:rPr lang="en-US" sz="1000" dirty="0"/>
              <a:t> RL.1, RL.2, RL.4,RL.10, RI.1, RI.2, RI.4, RI.8,RI.10, W.2a-f, W.4, W.6, SL.1a, SL.1b, SL.1c, SL.1d, SL.2, SL.3, SL.4, SL.6, L.4a, L.6</a:t>
            </a:r>
          </a:p>
          <a:p>
            <a:r>
              <a:rPr lang="en-US" sz="1000" b="1" dirty="0"/>
              <a:t>grades 11-12: </a:t>
            </a:r>
            <a:r>
              <a:rPr lang="en-US" sz="1000" dirty="0"/>
              <a:t>RL.1, RL.2,RL.4, RL.10, RI.1, RI.2, RI.4,RI.8, RI.10, W.2a-f, W.4, W.6, SL.1a, SL.1b, SL.1c, SL.1d, SL.2, SL.3, SL.4, SL.6, L.4a, L.6</a:t>
            </a:r>
          </a:p>
        </p:txBody>
      </p:sp>
    </p:spTree>
    <p:extLst>
      <p:ext uri="{BB962C8B-B14F-4D97-AF65-F5344CB8AC3E}">
        <p14:creationId xmlns:p14="http://schemas.microsoft.com/office/powerpoint/2010/main" val="3459254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Wrap-up </a:t>
            </a:r>
            <a:r>
              <a:rPr lang="en-US" dirty="0" smtClean="0"/>
              <a:t>(3 </a:t>
            </a:r>
            <a:r>
              <a:rPr lang="en-US" dirty="0"/>
              <a:t>of 3)</a:t>
            </a:r>
          </a:p>
        </p:txBody>
      </p:sp>
      <p:sp>
        <p:nvSpPr>
          <p:cNvPr id="3" name="Content Placeholder 2"/>
          <p:cNvSpPr>
            <a:spLocks noGrp="1"/>
          </p:cNvSpPr>
          <p:nvPr>
            <p:ph sz="half" idx="1"/>
          </p:nvPr>
        </p:nvSpPr>
        <p:spPr/>
        <p:txBody>
          <a:bodyPr>
            <a:normAutofit/>
          </a:bodyPr>
          <a:lstStyle/>
          <a:p>
            <a:r>
              <a:rPr lang="en-US" i="1" dirty="0"/>
              <a:t>How can you create a positive digital footprint?</a:t>
            </a:r>
            <a:endParaRPr lang="en-US" dirty="0"/>
          </a:p>
        </p:txBody>
      </p:sp>
      <p:sp>
        <p:nvSpPr>
          <p:cNvPr id="4" name="Content Placeholder 3"/>
          <p:cNvSpPr>
            <a:spLocks noGrp="1"/>
          </p:cNvSpPr>
          <p:nvPr>
            <p:ph sz="half" idx="2"/>
          </p:nvPr>
        </p:nvSpPr>
        <p:spPr/>
        <p:txBody>
          <a:bodyPr>
            <a:normAutofit/>
          </a:bodyPr>
          <a:lstStyle/>
          <a:p>
            <a:r>
              <a:rPr lang="en-US" dirty="0" smtClean="0"/>
              <a:t>Acknowledge </a:t>
            </a:r>
            <a:r>
              <a:rPr lang="en-US" dirty="0"/>
              <a:t>the importance of thinking ahead before posting online. </a:t>
            </a:r>
            <a:endParaRPr lang="en-US" dirty="0" smtClean="0"/>
          </a:p>
          <a:p>
            <a:r>
              <a:rPr lang="en-US" dirty="0" smtClean="0"/>
              <a:t>Will you </a:t>
            </a:r>
            <a:r>
              <a:rPr lang="en-US" dirty="0"/>
              <a:t>be proud of the things </a:t>
            </a:r>
            <a:r>
              <a:rPr lang="en-US" dirty="0" smtClean="0"/>
              <a:t>you </a:t>
            </a:r>
            <a:r>
              <a:rPr lang="en-US" dirty="0"/>
              <a:t>share in 5 years? What about in 15 years?</a:t>
            </a:r>
          </a:p>
        </p:txBody>
      </p:sp>
    </p:spTree>
    <p:extLst>
      <p:ext uri="{BB962C8B-B14F-4D97-AF65-F5344CB8AC3E}">
        <p14:creationId xmlns:p14="http://schemas.microsoft.com/office/powerpoint/2010/main" val="306797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i="1" dirty="0" smtClean="0"/>
              <a:t>Go to the </a:t>
            </a:r>
            <a:r>
              <a:rPr lang="en-US" i="1" dirty="0" smtClean="0">
                <a:hlinkClick r:id="rId2"/>
              </a:rPr>
              <a:t>Digital Footprint Assessment Quiz </a:t>
            </a:r>
            <a:r>
              <a:rPr lang="en-US" i="1" dirty="0" smtClean="0"/>
              <a:t>from the website (the link’s under Resources).</a:t>
            </a:r>
          </a:p>
          <a:p>
            <a:r>
              <a:rPr lang="en-US" i="1" dirty="0" smtClean="0"/>
              <a:t>Answer the questions </a:t>
            </a:r>
          </a:p>
          <a:p>
            <a:r>
              <a:rPr lang="en-US" i="1" dirty="0" smtClean="0"/>
              <a:t>Paste a screen capture in your Digital Citizenship OneNote Binder under Unit 1 &gt; Oops!&gt; Assessment</a:t>
            </a:r>
            <a:endParaRPr lang="en-US" dirty="0"/>
          </a:p>
          <a:p>
            <a:endParaRPr lang="en-US" dirty="0"/>
          </a:p>
        </p:txBody>
      </p:sp>
    </p:spTree>
    <p:extLst>
      <p:ext uri="{BB962C8B-B14F-4D97-AF65-F5344CB8AC3E}">
        <p14:creationId xmlns:p14="http://schemas.microsoft.com/office/powerpoint/2010/main" val="378192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Activity</a:t>
            </a:r>
            <a:endParaRPr lang="en-US" dirty="0"/>
          </a:p>
        </p:txBody>
      </p:sp>
      <p:sp>
        <p:nvSpPr>
          <p:cNvPr id="3" name="Content Placeholder 2"/>
          <p:cNvSpPr>
            <a:spLocks noGrp="1"/>
          </p:cNvSpPr>
          <p:nvPr>
            <p:ph idx="1"/>
          </p:nvPr>
        </p:nvSpPr>
        <p:spPr/>
        <p:txBody>
          <a:bodyPr>
            <a:normAutofit/>
          </a:bodyPr>
          <a:lstStyle/>
          <a:p>
            <a:r>
              <a:rPr lang="en-US" i="1" dirty="0" smtClean="0"/>
              <a:t>Go to </a:t>
            </a:r>
            <a:r>
              <a:rPr lang="en-US" i="1" dirty="0" smtClean="0">
                <a:hlinkClick r:id="rId2"/>
              </a:rPr>
              <a:t>www.animoto.com</a:t>
            </a:r>
            <a:r>
              <a:rPr lang="en-US" i="1" dirty="0" smtClean="0"/>
              <a:t> and create a video of your Digital Footprint.</a:t>
            </a:r>
          </a:p>
          <a:p>
            <a:r>
              <a:rPr lang="en-US" i="1" dirty="0" smtClean="0"/>
              <a:t>You might need to create a ID first</a:t>
            </a:r>
          </a:p>
          <a:p>
            <a:r>
              <a:rPr lang="en-US" i="1" dirty="0" smtClean="0"/>
              <a:t>Make sure that your name is on the first movie slide.</a:t>
            </a:r>
          </a:p>
          <a:p>
            <a:r>
              <a:rPr lang="en-US" i="1" dirty="0" smtClean="0"/>
              <a:t>Have a minimum of 4 graphics, with a part of your </a:t>
            </a:r>
            <a:r>
              <a:rPr lang="en-US" i="1" dirty="0" err="1" smtClean="0"/>
              <a:t>similie</a:t>
            </a:r>
            <a:r>
              <a:rPr lang="en-US" i="1" dirty="0" smtClean="0"/>
              <a:t> on each graphic.</a:t>
            </a:r>
          </a:p>
          <a:p>
            <a:r>
              <a:rPr lang="en-US" i="1" dirty="0" smtClean="0"/>
              <a:t>Then e-mail me the link to your video</a:t>
            </a:r>
          </a:p>
          <a:p>
            <a:r>
              <a:rPr lang="en-US" i="1" dirty="0" smtClean="0">
                <a:hlinkClick r:id="rId3"/>
              </a:rPr>
              <a:t>Here’s a demo </a:t>
            </a:r>
            <a:endParaRPr lang="en-US" dirty="0"/>
          </a:p>
          <a:p>
            <a:endParaRPr lang="en-US" dirty="0"/>
          </a:p>
        </p:txBody>
      </p:sp>
    </p:spTree>
    <p:extLst>
      <p:ext uri="{BB962C8B-B14F-4D97-AF65-F5344CB8AC3E}">
        <p14:creationId xmlns:p14="http://schemas.microsoft.com/office/powerpoint/2010/main" val="733709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Content Placeholder 3"/>
          <p:cNvSpPr>
            <a:spLocks noGrp="1"/>
          </p:cNvSpPr>
          <p:nvPr>
            <p:ph idx="1"/>
          </p:nvPr>
        </p:nvSpPr>
        <p:spPr/>
        <p:txBody>
          <a:bodyPr>
            <a:normAutofit fontScale="92500" lnSpcReduction="10000"/>
          </a:bodyPr>
          <a:lstStyle/>
          <a:p>
            <a:r>
              <a:rPr lang="en-US" dirty="0"/>
              <a:t>Though there are many benefits to sharing information online, the Internet should generally be considered public because: (1) “private” information can become public if passed on, and (2) posts in many online communities are public by default.</a:t>
            </a:r>
          </a:p>
          <a:p>
            <a:r>
              <a:rPr lang="en-US" dirty="0"/>
              <a:t>Most information posted online: (1) can be searched, (2) can be seen by HUGE, invisible audiences, (3) can be copied, altered, and sent to others, and (4) is persistent – it’s almost impossible to take down, as it can start to spread the minute it is posted.</a:t>
            </a:r>
          </a:p>
          <a:p>
            <a:r>
              <a:rPr lang="en-US" dirty="0"/>
              <a:t>Information that people post can get out of their control fast, so it is important to consider the consequences beforehand</a:t>
            </a:r>
            <a:r>
              <a:rPr lang="en-US" dirty="0" smtClean="0"/>
              <a:t>.</a:t>
            </a:r>
          </a:p>
          <a:p>
            <a:r>
              <a:rPr lang="en-US" dirty="0" smtClean="0"/>
              <a:t>Watch the </a:t>
            </a:r>
            <a:r>
              <a:rPr lang="en-US" smtClean="0"/>
              <a:t>movie </a:t>
            </a:r>
            <a:r>
              <a:rPr lang="en-US" b="1" smtClean="0"/>
              <a:t>What </a:t>
            </a:r>
            <a:r>
              <a:rPr lang="en-US" b="1" dirty="0"/>
              <a:t>Can YOU Do to Protect Your Online Rep?</a:t>
            </a:r>
            <a:endParaRPr lang="en-US" dirty="0"/>
          </a:p>
        </p:txBody>
      </p:sp>
    </p:spTree>
    <p:extLst>
      <p:ext uri="{BB962C8B-B14F-4D97-AF65-F5344CB8AC3E}">
        <p14:creationId xmlns:p14="http://schemas.microsoft.com/office/powerpoint/2010/main" val="272301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Explore the Benefits of </a:t>
            </a:r>
            <a:r>
              <a:rPr lang="en-US" dirty="0" smtClean="0"/>
              <a:t>Sharing</a:t>
            </a:r>
            <a:endParaRPr lang="en-US" dirty="0"/>
          </a:p>
        </p:txBody>
      </p:sp>
      <p:sp>
        <p:nvSpPr>
          <p:cNvPr id="4" name="Content Placeholder 3"/>
          <p:cNvSpPr>
            <a:spLocks noGrp="1"/>
          </p:cNvSpPr>
          <p:nvPr>
            <p:ph sz="half" idx="1"/>
          </p:nvPr>
        </p:nvSpPr>
        <p:spPr/>
        <p:txBody>
          <a:bodyPr>
            <a:normAutofit/>
          </a:bodyPr>
          <a:lstStyle/>
          <a:p>
            <a:r>
              <a:rPr lang="en-US" dirty="0" smtClean="0"/>
              <a:t>There </a:t>
            </a:r>
            <a:r>
              <a:rPr lang="en-US" dirty="0"/>
              <a:t>are many ways in which sharing information with others online can be fun </a:t>
            </a:r>
            <a:r>
              <a:rPr lang="en-US" dirty="0" smtClean="0"/>
              <a:t>and </a:t>
            </a:r>
            <a:r>
              <a:rPr lang="en-US" dirty="0"/>
              <a:t>rewarding. For instance, chatting over IM with friends or sending photos to grandparents can be two </a:t>
            </a:r>
            <a:r>
              <a:rPr lang="en-US" dirty="0" smtClean="0"/>
              <a:t>positive </a:t>
            </a:r>
            <a:r>
              <a:rPr lang="en-US" dirty="0"/>
              <a:t>ways of sharing information.</a:t>
            </a:r>
          </a:p>
        </p:txBody>
      </p:sp>
      <p:sp>
        <p:nvSpPr>
          <p:cNvPr id="3" name="Content Placeholder 2"/>
          <p:cNvSpPr>
            <a:spLocks noGrp="1"/>
          </p:cNvSpPr>
          <p:nvPr>
            <p:ph sz="half" idx="2"/>
          </p:nvPr>
        </p:nvSpPr>
        <p:spPr/>
        <p:txBody>
          <a:bodyPr>
            <a:normAutofit/>
          </a:bodyPr>
          <a:lstStyle/>
          <a:p>
            <a:r>
              <a:rPr lang="en-US" sz="2800" dirty="0"/>
              <a:t>How do you share information for fun </a:t>
            </a:r>
            <a:r>
              <a:rPr lang="en-US" sz="2800" dirty="0" smtClean="0"/>
              <a:t>with others </a:t>
            </a:r>
            <a:r>
              <a:rPr lang="en-US" sz="2800" dirty="0"/>
              <a:t>online?</a:t>
            </a:r>
          </a:p>
        </p:txBody>
      </p:sp>
    </p:spTree>
    <p:extLst>
      <p:ext uri="{BB962C8B-B14F-4D97-AF65-F5344CB8AC3E}">
        <p14:creationId xmlns:p14="http://schemas.microsoft.com/office/powerpoint/2010/main" val="373998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Responses:</a:t>
            </a:r>
            <a:endParaRPr lang="en-US" dirty="0"/>
          </a:p>
        </p:txBody>
      </p:sp>
      <p:sp>
        <p:nvSpPr>
          <p:cNvPr id="3" name="Content Placeholder 2"/>
          <p:cNvSpPr>
            <a:spLocks noGrp="1"/>
          </p:cNvSpPr>
          <p:nvPr>
            <p:ph sz="half" idx="1"/>
          </p:nvPr>
        </p:nvSpPr>
        <p:spPr/>
        <p:txBody>
          <a:bodyPr>
            <a:normAutofit fontScale="92500" lnSpcReduction="10000"/>
          </a:bodyPr>
          <a:lstStyle/>
          <a:p>
            <a:r>
              <a:rPr lang="en-US" sz="2800" dirty="0"/>
              <a:t>Make online photo albums for friends</a:t>
            </a:r>
          </a:p>
          <a:p>
            <a:r>
              <a:rPr lang="en-US" sz="2800" dirty="0"/>
              <a:t>Make mash-ups or remixes and share them online</a:t>
            </a:r>
          </a:p>
          <a:p>
            <a:r>
              <a:rPr lang="en-US" sz="2800" dirty="0"/>
              <a:t>IM with friends who have moved away from school </a:t>
            </a:r>
          </a:p>
        </p:txBody>
      </p:sp>
      <p:sp>
        <p:nvSpPr>
          <p:cNvPr id="4" name="Content Placeholder 3"/>
          <p:cNvSpPr>
            <a:spLocks noGrp="1"/>
          </p:cNvSpPr>
          <p:nvPr>
            <p:ph sz="half" idx="2"/>
          </p:nvPr>
        </p:nvSpPr>
        <p:spPr/>
        <p:txBody>
          <a:bodyPr>
            <a:normAutofit fontScale="92500" lnSpcReduction="10000"/>
          </a:bodyPr>
          <a:lstStyle/>
          <a:p>
            <a:r>
              <a:rPr lang="en-US" sz="3000" dirty="0" smtClean="0">
                <a:hlinkClick r:id="rId2"/>
              </a:rPr>
              <a:t>Facebook</a:t>
            </a:r>
            <a:endParaRPr lang="en-US" sz="3000" dirty="0" smtClean="0"/>
          </a:p>
          <a:p>
            <a:r>
              <a:rPr lang="en-US" sz="3000" dirty="0" smtClean="0">
                <a:hlinkClick r:id="rId3"/>
              </a:rPr>
              <a:t>Deviant Art</a:t>
            </a:r>
            <a:endParaRPr lang="en-US" sz="3000" dirty="0"/>
          </a:p>
          <a:p>
            <a:endParaRPr lang="en-US" dirty="0"/>
          </a:p>
        </p:txBody>
      </p:sp>
    </p:spTree>
    <p:extLst>
      <p:ext uri="{BB962C8B-B14F-4D97-AF65-F5344CB8AC3E}">
        <p14:creationId xmlns:p14="http://schemas.microsoft.com/office/powerpoint/2010/main" val="190332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wipe(down)">
                                      <p:cBhvr>
                                        <p:cTn id="2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677358" cy="924475"/>
          </a:xfrm>
        </p:spPr>
        <p:txBody>
          <a:bodyPr/>
          <a:lstStyle/>
          <a:p>
            <a:r>
              <a:rPr lang="en-US" dirty="0"/>
              <a:t>Examine the Risks of Over-sharing</a:t>
            </a:r>
          </a:p>
        </p:txBody>
      </p:sp>
      <p:sp>
        <p:nvSpPr>
          <p:cNvPr id="3" name="Content Placeholder 2"/>
          <p:cNvSpPr>
            <a:spLocks noGrp="1"/>
          </p:cNvSpPr>
          <p:nvPr>
            <p:ph idx="1"/>
          </p:nvPr>
        </p:nvSpPr>
        <p:spPr/>
        <p:txBody>
          <a:bodyPr>
            <a:normAutofit/>
          </a:bodyPr>
          <a:lstStyle/>
          <a:p>
            <a:r>
              <a:rPr lang="en-US" sz="2800" dirty="0"/>
              <a:t>Watch “Brittney’s </a:t>
            </a:r>
            <a:r>
              <a:rPr lang="en-US" sz="2800" dirty="0" smtClean="0"/>
              <a:t>Story </a:t>
            </a:r>
            <a:r>
              <a:rPr lang="en-US" sz="2800" dirty="0"/>
              <a:t>– Posting Something You Regret</a:t>
            </a:r>
            <a:r>
              <a:rPr lang="en-US" sz="2800" dirty="0" smtClean="0"/>
              <a:t>.”</a:t>
            </a:r>
          </a:p>
          <a:p>
            <a:r>
              <a:rPr lang="en-US" sz="2800" dirty="0" smtClean="0"/>
              <a:t>The </a:t>
            </a:r>
            <a:r>
              <a:rPr lang="en-US" sz="2800" dirty="0"/>
              <a:t>video is about a real girl who shared something online that she later regretted.</a:t>
            </a:r>
          </a:p>
        </p:txBody>
      </p:sp>
      <p:sp>
        <p:nvSpPr>
          <p:cNvPr id="5" name="TextBox 4"/>
          <p:cNvSpPr txBox="1"/>
          <p:nvPr/>
        </p:nvSpPr>
        <p:spPr>
          <a:xfrm>
            <a:off x="990600" y="6324600"/>
            <a:ext cx="6553200" cy="246221"/>
          </a:xfrm>
          <a:prstGeom prst="rect">
            <a:avLst/>
          </a:prstGeom>
          <a:noFill/>
        </p:spPr>
        <p:txBody>
          <a:bodyPr wrap="square" rtlCol="0">
            <a:spAutoFit/>
          </a:bodyPr>
          <a:lstStyle/>
          <a:p>
            <a:r>
              <a:rPr lang="en-US" sz="1000" dirty="0" smtClean="0"/>
              <a:t>Link to video: </a:t>
            </a:r>
            <a:r>
              <a:rPr lang="en-US" sz="1000" dirty="0"/>
              <a:t>https://www.commonsensemedia.org/video/modal/2078102</a:t>
            </a:r>
          </a:p>
        </p:txBody>
      </p:sp>
    </p:spTree>
    <p:extLst>
      <p:ext uri="{BB962C8B-B14F-4D97-AF65-F5344CB8AC3E}">
        <p14:creationId xmlns:p14="http://schemas.microsoft.com/office/powerpoint/2010/main" val="339710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Discussion Sheet:</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sz="2000" dirty="0" smtClean="0"/>
              <a:t>Why </a:t>
            </a:r>
            <a:r>
              <a:rPr lang="en-US" sz="2000" dirty="0"/>
              <a:t>do you think Brittney and her friends wanted to broadcast themselves in the first place? </a:t>
            </a:r>
          </a:p>
          <a:p>
            <a:pPr marL="457200" indent="-457200">
              <a:buFont typeface="+mj-lt"/>
              <a:buAutoNum type="arabicPeriod"/>
            </a:pPr>
            <a:r>
              <a:rPr lang="en-US" sz="2000" dirty="0" smtClean="0"/>
              <a:t>Brittney </a:t>
            </a:r>
            <a:r>
              <a:rPr lang="en-US" sz="2000" dirty="0"/>
              <a:t>regrets posting the photos, but are there situations when you think it would be okay, even helpful, to get comments from others online? What are those situations? </a:t>
            </a:r>
          </a:p>
          <a:p>
            <a:pPr marL="457200" indent="-457200">
              <a:buFont typeface="+mj-lt"/>
              <a:buAutoNum type="arabicPeriod"/>
            </a:pPr>
            <a:r>
              <a:rPr lang="en-US" sz="2000" dirty="0" smtClean="0"/>
              <a:t>In </a:t>
            </a:r>
            <a:r>
              <a:rPr lang="en-US" sz="2000" dirty="0"/>
              <a:t>what ways did Brittney’s actions impact her later? Can you imagine how the posts may impact Brittney in the future, even beyond college?</a:t>
            </a:r>
          </a:p>
          <a:p>
            <a:pPr marL="457200" indent="-457200">
              <a:buFont typeface="+mj-lt"/>
              <a:buAutoNum type="arabicPeriod"/>
            </a:pPr>
            <a:r>
              <a:rPr lang="en-US" sz="2000" dirty="0" smtClean="0"/>
              <a:t>Is </a:t>
            </a:r>
            <a:r>
              <a:rPr lang="en-US" sz="2000" dirty="0"/>
              <a:t>there anything that you learned from Brittney’s story that made you think about incidents in your own life or your friends’ lives? If so, can you share those stories (leaving out personal details)?</a:t>
            </a:r>
          </a:p>
        </p:txBody>
      </p:sp>
    </p:spTree>
    <p:extLst>
      <p:ext uri="{BB962C8B-B14F-4D97-AF65-F5344CB8AC3E}">
        <p14:creationId xmlns:p14="http://schemas.microsoft.com/office/powerpoint/2010/main" val="394254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sz="half" idx="1"/>
          </p:nvPr>
        </p:nvSpPr>
        <p:spPr>
          <a:xfrm>
            <a:off x="228600" y="1447800"/>
            <a:ext cx="2114758" cy="4051301"/>
          </a:xfrm>
        </p:spPr>
        <p:txBody>
          <a:bodyPr>
            <a:normAutofit fontScale="85000" lnSpcReduction="10000"/>
          </a:bodyPr>
          <a:lstStyle/>
          <a:p>
            <a:r>
              <a:rPr lang="en-US" b="1" dirty="0" smtClean="0"/>
              <a:t>Read the 2 case studies on the Video Discussion Sheet</a:t>
            </a:r>
          </a:p>
          <a:p>
            <a:r>
              <a:rPr lang="en-US" b="1" dirty="0"/>
              <a:t>Download </a:t>
            </a:r>
            <a:r>
              <a:rPr lang="en-US" b="1" dirty="0" smtClean="0"/>
              <a:t>and complete the Profiles file from the website. Paste a screen capture of it into your Digital Citizenship OneNote binder.</a:t>
            </a:r>
            <a:endParaRPr lang="en-US" b="1" dirty="0"/>
          </a:p>
        </p:txBody>
      </p:sp>
      <p:sp>
        <p:nvSpPr>
          <p:cNvPr id="4" name="Content Placeholder 3"/>
          <p:cNvSpPr>
            <a:spLocks noGrp="1"/>
          </p:cNvSpPr>
          <p:nvPr>
            <p:ph sz="half" idx="2"/>
          </p:nvPr>
        </p:nvSpPr>
        <p:spPr>
          <a:xfrm>
            <a:off x="2514600" y="1809748"/>
            <a:ext cx="6324600" cy="4819651"/>
          </a:xfrm>
        </p:spPr>
        <p:txBody>
          <a:bodyPr>
            <a:normAutofit fontScale="85000" lnSpcReduction="10000"/>
          </a:bodyPr>
          <a:lstStyle/>
          <a:p>
            <a:r>
              <a:rPr lang="en-US" i="1" dirty="0"/>
              <a:t>Sharing information with others online can be fun and rewarding. People showcase their work and ask others for feedback online.</a:t>
            </a:r>
            <a:endParaRPr lang="en-US" dirty="0"/>
          </a:p>
          <a:p>
            <a:r>
              <a:rPr lang="en-US" i="1" dirty="0"/>
              <a:t>But sharing online can sometimes go too far. For example, sharing information such as one’s address can put one’s safety at risk, as well as sharing information that can come back to embarrass you. Given the public nature of the Internet, the impact of information online is usually greater than offline.</a:t>
            </a:r>
            <a:endParaRPr lang="en-US" dirty="0"/>
          </a:p>
          <a:p>
            <a:r>
              <a:rPr lang="en-US" i="1" dirty="0"/>
              <a:t>The consequences of over-sharing (i.e., inappropriate sharing) can range from being just a little embarrassing to being really devastating to one’s reputation. Students can be denied entrance to college, lose jobs, or have their reputations tarnished.</a:t>
            </a:r>
            <a:endParaRPr lang="en-US" dirty="0"/>
          </a:p>
          <a:p>
            <a:r>
              <a:rPr lang="en-US" i="1" dirty="0"/>
              <a:t>It is important to think before posting information online and to put only information there that you are proud of. Ultimately, one wants to be able to shape his or her digital footprint as much as possible</a:t>
            </a:r>
            <a:endParaRPr lang="en-US" dirty="0"/>
          </a:p>
        </p:txBody>
      </p:sp>
    </p:spTree>
    <p:extLst>
      <p:ext uri="{BB962C8B-B14F-4D97-AF65-F5344CB8AC3E}">
        <p14:creationId xmlns:p14="http://schemas.microsoft.com/office/powerpoint/2010/main" val="26445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 (1 of 3)</a:t>
            </a:r>
            <a:endParaRPr lang="en-US" dirty="0"/>
          </a:p>
        </p:txBody>
      </p:sp>
      <p:sp>
        <p:nvSpPr>
          <p:cNvPr id="3" name="Content Placeholder 2"/>
          <p:cNvSpPr>
            <a:spLocks noGrp="1"/>
          </p:cNvSpPr>
          <p:nvPr>
            <p:ph sz="half" idx="1"/>
          </p:nvPr>
        </p:nvSpPr>
        <p:spPr/>
        <p:txBody>
          <a:bodyPr>
            <a:normAutofit/>
          </a:bodyPr>
          <a:lstStyle/>
          <a:p>
            <a:r>
              <a:rPr lang="en-US" i="1" dirty="0"/>
              <a:t>What are some examples of people sharing in a rewarding way?</a:t>
            </a:r>
            <a:endParaRPr lang="en-US" dirty="0"/>
          </a:p>
        </p:txBody>
      </p:sp>
      <p:sp>
        <p:nvSpPr>
          <p:cNvPr id="4" name="Content Placeholder 3"/>
          <p:cNvSpPr>
            <a:spLocks noGrp="1"/>
          </p:cNvSpPr>
          <p:nvPr>
            <p:ph sz="half" idx="2"/>
          </p:nvPr>
        </p:nvSpPr>
        <p:spPr/>
        <p:txBody>
          <a:bodyPr>
            <a:normAutofit/>
          </a:bodyPr>
          <a:lstStyle/>
          <a:p>
            <a:r>
              <a:rPr lang="en-US" dirty="0"/>
              <a:t>Create and share online photo albums with friends and family.</a:t>
            </a:r>
          </a:p>
          <a:p>
            <a:r>
              <a:rPr lang="en-US" dirty="0"/>
              <a:t>Produce multimedia works like music, videos, or mash-ups.</a:t>
            </a:r>
          </a:p>
          <a:p>
            <a:r>
              <a:rPr lang="en-US" dirty="0"/>
              <a:t>Email or video chat with friends who have moved away or with family that live elsewhere. </a:t>
            </a:r>
          </a:p>
        </p:txBody>
      </p:sp>
    </p:spTree>
    <p:extLst>
      <p:ext uri="{BB962C8B-B14F-4D97-AF65-F5344CB8AC3E}">
        <p14:creationId xmlns:p14="http://schemas.microsoft.com/office/powerpoint/2010/main" val="6732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Wrap-up </a:t>
            </a:r>
            <a:r>
              <a:rPr lang="en-US" dirty="0" smtClean="0"/>
              <a:t>(2 </a:t>
            </a:r>
            <a:r>
              <a:rPr lang="en-US" dirty="0"/>
              <a:t>of 3)</a:t>
            </a:r>
          </a:p>
        </p:txBody>
      </p:sp>
      <p:sp>
        <p:nvSpPr>
          <p:cNvPr id="3" name="Content Placeholder 2"/>
          <p:cNvSpPr>
            <a:spLocks noGrp="1"/>
          </p:cNvSpPr>
          <p:nvPr>
            <p:ph sz="half" idx="1"/>
          </p:nvPr>
        </p:nvSpPr>
        <p:spPr/>
        <p:txBody>
          <a:bodyPr>
            <a:normAutofit/>
          </a:bodyPr>
          <a:lstStyle/>
          <a:p>
            <a:r>
              <a:rPr lang="en-US" i="1" dirty="0"/>
              <a:t>What things can you do to minimize oversharing in your own life?</a:t>
            </a:r>
            <a:endParaRPr lang="en-US" dirty="0"/>
          </a:p>
        </p:txBody>
      </p:sp>
      <p:sp>
        <p:nvSpPr>
          <p:cNvPr id="4" name="Content Placeholder 3"/>
          <p:cNvSpPr>
            <a:spLocks noGrp="1"/>
          </p:cNvSpPr>
          <p:nvPr>
            <p:ph sz="half" idx="2"/>
          </p:nvPr>
        </p:nvSpPr>
        <p:spPr/>
        <p:txBody>
          <a:bodyPr>
            <a:normAutofit/>
          </a:bodyPr>
          <a:lstStyle/>
          <a:p>
            <a:r>
              <a:rPr lang="en-US" dirty="0"/>
              <a:t>Don’t share secrets, embarrassing stories, or damaging information about self or others.</a:t>
            </a:r>
          </a:p>
          <a:p>
            <a:r>
              <a:rPr lang="en-US" dirty="0"/>
              <a:t>Set privacy controls.</a:t>
            </a:r>
          </a:p>
          <a:p>
            <a:r>
              <a:rPr lang="en-US" dirty="0"/>
              <a:t>Thoughtfully manage a positive digital footprint.</a:t>
            </a:r>
          </a:p>
        </p:txBody>
      </p:sp>
    </p:spTree>
    <p:extLst>
      <p:ext uri="{BB962C8B-B14F-4D97-AF65-F5344CB8AC3E}">
        <p14:creationId xmlns:p14="http://schemas.microsoft.com/office/powerpoint/2010/main" val="143423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209</TotalTime>
  <Words>798</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Summer</vt:lpstr>
      <vt:lpstr>Unit 1: Oops! I Broadcast it on the Network</vt:lpstr>
      <vt:lpstr>Introduction</vt:lpstr>
      <vt:lpstr>Explore the Benefits of Sharing</vt:lpstr>
      <vt:lpstr>Possible Responses:</vt:lpstr>
      <vt:lpstr>Examine the Risks of Over-sharing</vt:lpstr>
      <vt:lpstr>Video Discussion Sheet:</vt:lpstr>
      <vt:lpstr>Case Studies</vt:lpstr>
      <vt:lpstr>Wrap-up (1 of 3)</vt:lpstr>
      <vt:lpstr>Wrap-up (2 of 3)</vt:lpstr>
      <vt:lpstr>Wrap-up (3 of 3)</vt:lpstr>
      <vt:lpstr>Assessment</vt:lpstr>
      <vt:lpstr>Extension Activity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alison_mclin</dc:creator>
  <cp:lastModifiedBy>alison_mclin</cp:lastModifiedBy>
  <cp:revision>29</cp:revision>
  <dcterms:created xsi:type="dcterms:W3CDTF">2014-07-16T17:12:17Z</dcterms:created>
  <dcterms:modified xsi:type="dcterms:W3CDTF">2014-07-18T18:26:48Z</dcterms:modified>
</cp:coreProperties>
</file>